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0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6" r:id="rId4"/>
    <p:sldId id="277" r:id="rId5"/>
    <p:sldId id="29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7" r:id="rId23"/>
    <p:sldId id="294" r:id="rId24"/>
    <p:sldId id="295" r:id="rId25"/>
    <p:sldId id="296" r:id="rId2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E55F52-CB91-4DA8-80F1-77070499C257}" type="slidenum">
              <a:rPr lang="en-US" altLang="nl-NL"/>
              <a:pPr>
                <a:spcBef>
                  <a:spcPct val="0"/>
                </a:spcBef>
              </a:pPr>
              <a:t>9</a:t>
            </a:fld>
            <a:endParaRPr lang="en-US" altLang="nl-NL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52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1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76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2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2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9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2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0FF0622-75E4-48B8-A617-5428CA5926CE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9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doctor.superdrug.com/chlamydia-stat-1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oc.ucsb.edu/sexinfo/sites/default/files/files/styles/large/public/field/image/discharge%20middle%20sti.jpg" TargetMode="Externa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idinbeeld.nl/genitale%20wratten%202kl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oymarc.files.wordpress.com/2015/08/genitale-wratten.jpg?w=300&amp;h=193" TargetMode="Externa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conceptievoorjou.n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Anticonceptie</a:t>
            </a:r>
            <a:r>
              <a:rPr lang="en-US" dirty="0" smtClean="0"/>
              <a:t> en SOA’s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Chlamydia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nl-NL" altLang="nl-NL" sz="1800" dirty="0"/>
              <a:t>Veroorzaakt door bacterie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800" dirty="0"/>
              <a:t>Nestelt in slijmvliezen geslachtsdelen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800" dirty="0"/>
              <a:t>Kan ontsteking urinebuis, anus en baarmoedermond veroorzaken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800" dirty="0"/>
              <a:t>Verschijnselen (vrouw):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/>
              <a:t>meer of andere afscheiding dan normaal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/>
              <a:t>pijn bij het plassen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/>
              <a:t>abnormaal bloedverlies, bijvoorbeeld tussen twee menstruatieperioden of na het vrijen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/>
              <a:t>pijn bij het vrijen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/>
              <a:t>pijn in de onderbuik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800" dirty="0"/>
              <a:t>Gevolgen: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 err="1"/>
              <a:t>eileideronsteking</a:t>
            </a:r>
            <a:r>
              <a:rPr lang="nl-NL" altLang="nl-NL" dirty="0"/>
              <a:t> uitbreidend naar buikholte (PID)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/>
              <a:t>Onvruchtbaarheid of buitenbaarmoederlijke zwangerschap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dirty="0"/>
              <a:t>Oog of </a:t>
            </a:r>
            <a:r>
              <a:rPr lang="nl-NL" altLang="nl-NL" dirty="0" err="1"/>
              <a:t>longonsteking</a:t>
            </a:r>
            <a:r>
              <a:rPr lang="nl-NL" altLang="nl-NL" dirty="0"/>
              <a:t> ongeboren vrucht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800" dirty="0"/>
              <a:t>Behandeling: antibiotica en bedrust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26151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7091" y="980728"/>
            <a:ext cx="3600400" cy="37144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00" y="481933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https://onlinedoctor.superdrug.com/chlamydia-stat-1.png</a:t>
            </a:r>
            <a:r>
              <a:rPr lang="en-US" dirty="0"/>
              <a:t> </a:t>
            </a:r>
          </a:p>
        </p:txBody>
      </p:sp>
      <p:pic>
        <p:nvPicPr>
          <p:cNvPr id="25604" name="Picture 4" descr="Afbeeldingsresultaat voor chlamydia ma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741" y="1780169"/>
            <a:ext cx="4705350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05000" y="531003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5"/>
              </a:rPr>
              <a:t>http://www.soc.ucsb.edu/sexinfo/sites/default/files/files/styles/large/public/field/image/discharge%20middle%20sti.jpg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4208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Genitale wratten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Onschuldig maar hardnekkig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Wratten rond geslachtsdelen en anus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Breiden snel uit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Veroorzaker is een virus (HPV virus)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Besmetting kan ook plaatsvinden door bijvoorbeeld handdoek besmet persoon aanraken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Zelfbesmetting ook mogelijk, gaat nooit uit je systeem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Geen pijn, soms jeuk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Behandeling: aanbrengen van crème of lotion op de wratten (enkele weken)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2200" dirty="0"/>
              <a:t>Wegbranden van de wratten (door arts) ook mogelijk</a:t>
            </a:r>
          </a:p>
        </p:txBody>
      </p:sp>
    </p:spTree>
    <p:extLst>
      <p:ext uri="{BB962C8B-B14F-4D97-AF65-F5344CB8AC3E}">
        <p14:creationId xmlns:p14="http://schemas.microsoft.com/office/powerpoint/2010/main" val="704579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0" name="Picture 2" descr="Afbeeldingsresultaat voor genitale wra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4" y="2060848"/>
            <a:ext cx="4608512" cy="307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88245" y="527793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http://www.huidinbeeld.nl/genitale%20wratten%202kl.JPG</a:t>
            </a:r>
            <a:r>
              <a:rPr lang="en-US" dirty="0"/>
              <a:t> </a:t>
            </a:r>
          </a:p>
        </p:txBody>
      </p:sp>
      <p:pic>
        <p:nvPicPr>
          <p:cNvPr id="37892" name="Picture 4" descr="Afbeeldingsresultaat voor genitale wratt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300" y="1920435"/>
            <a:ext cx="3207064" cy="206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75520" y="4124059"/>
            <a:ext cx="30963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https://roymarc.files.wordpress.com/2015/08/genitale-wratten.jpg?w=300&amp;h=193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4259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Herpes Genitalis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2700" dirty="0"/>
              <a:t>Veroorzaakt door virus (meestal HSV2)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700" dirty="0"/>
              <a:t>Infectie huid en slijmvliezen rondom geslachtsorganen anus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700" dirty="0"/>
              <a:t>Overdracht via intiem contact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700" dirty="0"/>
              <a:t>Er bestaat geen behandeling voor, wel tijdelijke hulpmiddelen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700" dirty="0"/>
              <a:t>Gevolgen (man/vrouw):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200" dirty="0"/>
              <a:t>Jeuk, </a:t>
            </a:r>
            <a:r>
              <a:rPr lang="nl-NL" altLang="nl-NL" sz="2200" dirty="0" err="1"/>
              <a:t>geirriteerd</a:t>
            </a:r>
            <a:r>
              <a:rPr lang="nl-NL" altLang="nl-NL" sz="2200" dirty="0"/>
              <a:t>, branderig of pijnlijk gevoel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200" dirty="0"/>
              <a:t>Rode plekjes op huid of slijmvliezen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200" dirty="0"/>
              <a:t>Daarna blaasjes of zweertje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200" dirty="0"/>
              <a:t>Soms pijn en koorts bij aanval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nl-NL" altLang="nl-NL" sz="2700" dirty="0"/>
          </a:p>
        </p:txBody>
      </p:sp>
    </p:spTree>
    <p:extLst>
      <p:ext uri="{BB962C8B-B14F-4D97-AF65-F5344CB8AC3E}">
        <p14:creationId xmlns:p14="http://schemas.microsoft.com/office/powerpoint/2010/main" val="103916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Afbeeldingsresultaat voor genitale her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441" y="1710484"/>
            <a:ext cx="6696744" cy="353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03712" y="543155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http://2.bp.blogspot.com/-X-NQA-D1jOE/VSJ0nUzRtpI/AAAAAAAAnJg/HWEtNPcGHn8/s1600/Genital_Herpes.jpg</a:t>
            </a:r>
          </a:p>
        </p:txBody>
      </p:sp>
    </p:spTree>
    <p:extLst>
      <p:ext uri="{BB962C8B-B14F-4D97-AF65-F5344CB8AC3E}">
        <p14:creationId xmlns:p14="http://schemas.microsoft.com/office/powerpoint/2010/main" val="1142302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Gonorroe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905000"/>
            <a:ext cx="7696200" cy="440432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nl-NL" altLang="nl-NL" dirty="0"/>
              <a:t>Veroorzaakt door bacterie, komt vaker voor bij MSM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Leeft op huidvliezen keel, vagina, penis en anus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Bij vrouw verschijnselen soms meer </a:t>
            </a:r>
            <a:r>
              <a:rPr lang="nl-NL" altLang="nl-NL" dirty="0" err="1"/>
              <a:t>wit-achtige</a:t>
            </a:r>
            <a:r>
              <a:rPr lang="nl-NL" altLang="nl-NL" dirty="0"/>
              <a:t> </a:t>
            </a:r>
            <a:r>
              <a:rPr lang="nl-NL" altLang="nl-NL" dirty="0" err="1"/>
              <a:t>afschijding</a:t>
            </a:r>
            <a:r>
              <a:rPr lang="nl-NL" altLang="nl-NL" dirty="0"/>
              <a:t>, verder amper klachten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Bij vrouw mogelijke gevolgen: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 err="1"/>
              <a:t>Eileideronsteking</a:t>
            </a:r>
            <a:endParaRPr lang="nl-NL" altLang="nl-NL" sz="1700" dirty="0"/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Ontsteking buikholte (PID)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Bij man verschijnselen: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pusachtige groene of gele afscheiding uit de plasbuis (druiper)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Branderig </a:t>
            </a:r>
            <a:r>
              <a:rPr lang="nl-NL" altLang="nl-NL" sz="1700" dirty="0" err="1"/>
              <a:t>geirriteerd</a:t>
            </a:r>
            <a:r>
              <a:rPr lang="nl-NL" altLang="nl-NL" sz="1700" dirty="0"/>
              <a:t> gevoel bij plassen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Bij man mogelijke gevolgen: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bijbal </a:t>
            </a:r>
            <a:r>
              <a:rPr lang="nl-NL" altLang="nl-NL" sz="1700" dirty="0" err="1"/>
              <a:t>onsteking</a:t>
            </a:r>
            <a:r>
              <a:rPr lang="nl-NL" altLang="nl-NL" sz="17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balontsteking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 err="1"/>
              <a:t>prostaatonsteking</a:t>
            </a:r>
            <a:endParaRPr lang="nl-NL" altLang="nl-NL" sz="1700" dirty="0"/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Behandeling antibiotica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506936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868" y="1905000"/>
            <a:ext cx="6304413" cy="31634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99656" y="518284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http://htsoas.weebly.com/uploads/1/3/9/1/13910849/6525751.png?352</a:t>
            </a:r>
          </a:p>
        </p:txBody>
      </p:sp>
    </p:spTree>
    <p:extLst>
      <p:ext uri="{BB962C8B-B14F-4D97-AF65-F5344CB8AC3E}">
        <p14:creationId xmlns:p14="http://schemas.microsoft.com/office/powerpoint/2010/main" val="3316641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Hepatitus B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nl-NL" altLang="nl-NL" dirty="0"/>
              <a:t>Veroorzaakt door </a:t>
            </a:r>
            <a:r>
              <a:rPr lang="nl-NL" altLang="nl-NL" dirty="0" err="1"/>
              <a:t>Hepatitus</a:t>
            </a:r>
            <a:r>
              <a:rPr lang="nl-NL" altLang="nl-NL" dirty="0"/>
              <a:t>-B virus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Ernstige infectieziekte (geelzucht)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Virus dringt levercellen in en veroorzaakt door infectie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Oplopen door seksueel contact, bloedtransfusie, besmetting tijdens geboorte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Verschijnselen (man/vrouw):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Gele huid en oogwit, soms gele huid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Moeheid, lusteloosheid, misselijkheid, jeuk, buikpijn, koorts, gewrichtspijn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Gevolgen (man/vrouw):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chronische hepatitis-B infectie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slecht werkende lever, levercirrose en leverkanker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Geen behandeling mogelijk</a:t>
            </a:r>
          </a:p>
          <a:p>
            <a:pPr eaLnBrk="1" hangingPunct="1">
              <a:lnSpc>
                <a:spcPct val="80000"/>
              </a:lnSpc>
            </a:pPr>
            <a:endParaRPr lang="nl-NL" altLang="nl-NL" dirty="0"/>
          </a:p>
          <a:p>
            <a:pPr eaLnBrk="1" hangingPunct="1">
              <a:lnSpc>
                <a:spcPct val="80000"/>
              </a:lnSpc>
            </a:pPr>
            <a:endParaRPr lang="nl-NL" altLang="nl-NL" dirty="0"/>
          </a:p>
          <a:p>
            <a:pPr eaLnBrk="1" hangingPunct="1">
              <a:lnSpc>
                <a:spcPct val="80000"/>
              </a:lnSpc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4074307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688" y="1905000"/>
            <a:ext cx="4608512" cy="31344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431704" y="526806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http://evb.nutrimos.com/geelzucht-en-andere-symptomen-van-hepatitis</a:t>
            </a:r>
          </a:p>
        </p:txBody>
      </p:sp>
    </p:spTree>
    <p:extLst>
      <p:ext uri="{BB962C8B-B14F-4D97-AF65-F5344CB8AC3E}">
        <p14:creationId xmlns:p14="http://schemas.microsoft.com/office/powerpoint/2010/main" val="333990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Anticonceptie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redenen om anticonceptie te gebruiken?</a:t>
            </a:r>
          </a:p>
          <a:p>
            <a:endParaRPr lang="nl-NL" dirty="0"/>
          </a:p>
          <a:p>
            <a:r>
              <a:rPr lang="nl-NL" dirty="0" smtClean="0"/>
              <a:t>Welke vormen kennen we nog?</a:t>
            </a:r>
          </a:p>
          <a:p>
            <a:endParaRPr lang="nl-NL" dirty="0"/>
          </a:p>
          <a:p>
            <a:r>
              <a:rPr lang="nl-NL" dirty="0" smtClean="0"/>
              <a:t>Werkblad anticonceptie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Syfilis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nl-NL" altLang="nl-NL" dirty="0"/>
              <a:t>Veroorzaakt door een  bacterie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In eerste instantie rond en in geslachtsorganen  en anus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Kan doorgaan naar bloed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Verschijnselen: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zweertjes op plek van infectie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Opgezette lymfeklieren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Gevolgen (man/vrouw):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Vlekjes op de huid over gehele lichaam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Grieperig gevoel, hoofdpijn, spierpijn, moeheid, koorts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Haaruitval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Oogklachten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1700" dirty="0"/>
              <a:t>Wratjes rond </a:t>
            </a:r>
            <a:r>
              <a:rPr lang="nl-NL" altLang="nl-NL" sz="1700" dirty="0" err="1"/>
              <a:t>genitalien</a:t>
            </a:r>
            <a:r>
              <a:rPr lang="nl-NL" altLang="nl-NL" sz="1700" dirty="0"/>
              <a:t> en anus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dirty="0"/>
              <a:t>Behandeling: penicilline injecties</a:t>
            </a:r>
          </a:p>
          <a:p>
            <a:pPr eaLnBrk="1" hangingPunct="1">
              <a:lnSpc>
                <a:spcPct val="80000"/>
              </a:lnSpc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085072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Afbeeldingsresultaat voor syfil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268" y="614704"/>
            <a:ext cx="7553189" cy="536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68476" y="597746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https://upload.wikimedia.org/wikipedia/commons/thumb/5/58/SyphilistischeZiekten.jpg/400px-SyphilistischeZiekten.jpg</a:t>
            </a:r>
          </a:p>
        </p:txBody>
      </p:sp>
    </p:spTree>
    <p:extLst>
      <p:ext uri="{BB962C8B-B14F-4D97-AF65-F5344CB8AC3E}">
        <p14:creationId xmlns:p14="http://schemas.microsoft.com/office/powerpoint/2010/main" val="2009596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HIV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nl-NL" altLang="nl-NL" sz="2700" dirty="0"/>
              <a:t>Hiv is het virus dat AIDS kan veroorzaken</a:t>
            </a:r>
          </a:p>
          <a:p>
            <a:pPr eaLnBrk="1" hangingPunct="1"/>
            <a:r>
              <a:rPr lang="nl-NL" altLang="nl-NL" sz="2700" dirty="0"/>
              <a:t>HIV: Humaan Immunodeficiëntie Virus </a:t>
            </a:r>
          </a:p>
          <a:p>
            <a:pPr eaLnBrk="1" hangingPunct="1"/>
            <a:r>
              <a:rPr lang="nl-NL" altLang="nl-NL" sz="2700" dirty="0"/>
              <a:t>Seropositief</a:t>
            </a:r>
          </a:p>
          <a:p>
            <a:pPr eaLnBrk="1" hangingPunct="1"/>
            <a:r>
              <a:rPr lang="nl-NL" altLang="nl-NL" sz="2700" dirty="0"/>
              <a:t>AIDS: </a:t>
            </a:r>
            <a:r>
              <a:rPr lang="nl-NL" altLang="nl-NL" sz="2700" dirty="0" err="1"/>
              <a:t>Acquired</a:t>
            </a:r>
            <a:r>
              <a:rPr lang="nl-NL" altLang="nl-NL" sz="2700" dirty="0"/>
              <a:t> Immune </a:t>
            </a:r>
            <a:r>
              <a:rPr lang="nl-NL" altLang="nl-NL" sz="2700" dirty="0" err="1"/>
              <a:t>Deficiency</a:t>
            </a:r>
            <a:r>
              <a:rPr lang="nl-NL" altLang="nl-NL" sz="2700" dirty="0"/>
              <a:t> </a:t>
            </a:r>
            <a:r>
              <a:rPr lang="nl-NL" altLang="nl-NL" sz="2700" dirty="0" err="1"/>
              <a:t>Syndrome</a:t>
            </a:r>
            <a:endParaRPr lang="nl-NL" altLang="nl-NL" sz="2700" dirty="0"/>
          </a:p>
          <a:p>
            <a:pPr eaLnBrk="1" hangingPunct="1"/>
            <a:r>
              <a:rPr lang="nl-NL" altLang="nl-NL" sz="2700" dirty="0"/>
              <a:t>Afweersysteem functioneert niet goed meer</a:t>
            </a:r>
          </a:p>
          <a:p>
            <a:pPr eaLnBrk="1" hangingPunct="1"/>
            <a:r>
              <a:rPr lang="nl-NL" altLang="nl-NL" sz="2700" dirty="0"/>
              <a:t>Klachten </a:t>
            </a:r>
            <a:r>
              <a:rPr lang="nl-NL" altLang="nl-NL" sz="2700" dirty="0" err="1"/>
              <a:t>mbt</a:t>
            </a:r>
            <a:r>
              <a:rPr lang="nl-NL" altLang="nl-NL" sz="2700" dirty="0"/>
              <a:t> afweer, gevolg snel infecties</a:t>
            </a:r>
          </a:p>
          <a:p>
            <a:pPr eaLnBrk="1" hangingPunct="1"/>
            <a:r>
              <a:rPr lang="nl-NL" altLang="nl-NL" sz="2700" dirty="0"/>
              <a:t>Overgedragen via </a:t>
            </a:r>
            <a:r>
              <a:rPr lang="nl-NL" altLang="nl-NL" sz="2700" dirty="0" err="1"/>
              <a:t>sexueel</a:t>
            </a:r>
            <a:r>
              <a:rPr lang="nl-NL" altLang="nl-NL" sz="2700" dirty="0"/>
              <a:t> contact en bloed</a:t>
            </a:r>
          </a:p>
          <a:p>
            <a:pPr eaLnBrk="1" hangingPunct="1"/>
            <a:r>
              <a:rPr lang="nl-NL" altLang="nl-NL" sz="2700" dirty="0"/>
              <a:t>Behandeling met  </a:t>
            </a:r>
            <a:r>
              <a:rPr lang="nl-NL" altLang="nl-NL" sz="2700" dirty="0" err="1"/>
              <a:t>HIV-remmers</a:t>
            </a:r>
            <a:endParaRPr lang="nl-NL" altLang="nl-NL" sz="2700" dirty="0"/>
          </a:p>
        </p:txBody>
      </p:sp>
    </p:spTree>
    <p:extLst>
      <p:ext uri="{BB962C8B-B14F-4D97-AF65-F5344CB8AC3E}">
        <p14:creationId xmlns:p14="http://schemas.microsoft.com/office/powerpoint/2010/main" val="2270465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Overige SOA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dirty="0" smtClean="0"/>
              <a:t>- Bacteriële </a:t>
            </a:r>
            <a:r>
              <a:rPr lang="nl-NL" altLang="nl-NL" dirty="0" err="1" smtClean="0"/>
              <a:t>vaginose</a:t>
            </a:r>
            <a:r>
              <a:rPr lang="nl-NL" altLang="nl-NL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dirty="0" smtClean="0"/>
              <a:t>	- Candida-infectie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dirty="0" smtClean="0"/>
              <a:t>	- Schurft	 </a:t>
            </a:r>
            <a:br>
              <a:rPr lang="nl-NL" altLang="nl-NL" dirty="0" smtClean="0"/>
            </a:br>
            <a:r>
              <a:rPr lang="nl-NL" altLang="nl-NL" dirty="0" smtClean="0"/>
              <a:t>- Schaamluis </a:t>
            </a:r>
            <a:br>
              <a:rPr lang="nl-NL" altLang="nl-NL" dirty="0" smtClean="0"/>
            </a:br>
            <a:r>
              <a:rPr lang="nl-NL" altLang="nl-NL" dirty="0" smtClean="0"/>
              <a:t>- Trichomonas </a:t>
            </a:r>
            <a:br>
              <a:rPr lang="nl-NL" altLang="nl-NL" dirty="0" smtClean="0"/>
            </a:b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995951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Leerling komt bij je na de 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b="1" dirty="0"/>
              <a:t>Centrale vraag die beantwoord moet worden is: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b="1" dirty="0"/>
              <a:t> </a:t>
            </a:r>
            <a:r>
              <a:rPr lang="nl-NL" sz="2800" dirty="0" smtClean="0"/>
              <a:t>.</a:t>
            </a:r>
            <a:r>
              <a:rPr lang="nl-NL" sz="2800" dirty="0"/>
              <a:t>	Je bent voorlichter of docent op een ROC, je geeft les aan SPW-helpende opleiding (niveau 2)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dirty="0"/>
              <a:t>	Er komt een leerling bij je die </a:t>
            </a:r>
            <a:r>
              <a:rPr lang="nl-NL" sz="2800" dirty="0" smtClean="0"/>
              <a:t>vermoedt </a:t>
            </a:r>
            <a:r>
              <a:rPr lang="nl-NL" sz="2800" dirty="0"/>
              <a:t>dat (wordt gespeeld door een medestudent) hij of zij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b="1" dirty="0"/>
              <a:t> </a:t>
            </a:r>
            <a:r>
              <a:rPr lang="nl-NL" sz="2800" b="1" dirty="0" smtClean="0"/>
              <a:t>Chlamydia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b="1" dirty="0"/>
              <a:t> </a:t>
            </a:r>
            <a:r>
              <a:rPr lang="en-GB" sz="2800" b="1" dirty="0" smtClean="0"/>
              <a:t>of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/>
              <a:t> </a:t>
            </a:r>
            <a:r>
              <a:rPr lang="en-GB" sz="2800" b="1" dirty="0" err="1" smtClean="0"/>
              <a:t>Gonorroe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 smtClean="0"/>
              <a:t>of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/>
              <a:t> </a:t>
            </a:r>
            <a:r>
              <a:rPr lang="en-GB" sz="2800" b="1" dirty="0" err="1" smtClean="0"/>
              <a:t>Syfilis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800" b="1" dirty="0"/>
              <a:t> </a:t>
            </a:r>
            <a:r>
              <a:rPr lang="en-GB" sz="2800" b="1" dirty="0" smtClean="0"/>
              <a:t>of 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b="1" dirty="0"/>
              <a:t> </a:t>
            </a:r>
            <a:r>
              <a:rPr lang="nl-NL" sz="2800" b="1" dirty="0" smtClean="0"/>
              <a:t>Herpes </a:t>
            </a:r>
            <a:r>
              <a:rPr lang="nl-NL" sz="2800" b="1" dirty="0" err="1"/>
              <a:t>Genitalis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800" b="1" dirty="0"/>
              <a:t> </a:t>
            </a:r>
            <a:r>
              <a:rPr lang="nl-NL" sz="2800" dirty="0" smtClean="0"/>
              <a:t>heeft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2800" dirty="0"/>
              <a:t> </a:t>
            </a:r>
            <a:r>
              <a:rPr lang="nl-NL" sz="2800" dirty="0" smtClean="0"/>
              <a:t>Maak </a:t>
            </a:r>
            <a:r>
              <a:rPr lang="nl-NL" sz="2800" dirty="0"/>
              <a:t>een groep van 4 </a:t>
            </a:r>
            <a:endParaRPr lang="nl-NL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2800" dirty="0" smtClean="0"/>
              <a:t> Bestudeer </a:t>
            </a:r>
            <a:r>
              <a:rPr lang="nl-NL" sz="2800" dirty="0"/>
              <a:t>de literatuur </a:t>
            </a:r>
            <a:endParaRPr lang="nl-NL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2800" dirty="0" smtClean="0"/>
              <a:t> Verstrek </a:t>
            </a:r>
            <a:r>
              <a:rPr lang="nl-NL" sz="2800" dirty="0"/>
              <a:t>de </a:t>
            </a:r>
            <a:r>
              <a:rPr lang="nl-NL" sz="2800" dirty="0" smtClean="0"/>
              <a:t>informatie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nl-NL" sz="2800" dirty="0" smtClean="0"/>
              <a:t> De </a:t>
            </a:r>
            <a:r>
              <a:rPr lang="nl-NL" sz="2800" dirty="0"/>
              <a:t>medestudent probeert de informatie samen te vatten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167" y="582817"/>
            <a:ext cx="5956855" cy="57243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78480" y="609241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http://www.rutgers.nl/sites/rutgersnl/files/PDF/Whitepaper_Anticonceptie.pdf</a:t>
            </a:r>
          </a:p>
        </p:txBody>
      </p:sp>
    </p:spTree>
    <p:extLst>
      <p:ext uri="{BB962C8B-B14F-4D97-AF65-F5344CB8AC3E}">
        <p14:creationId xmlns:p14="http://schemas.microsoft.com/office/powerpoint/2010/main" val="279936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931" y="522067"/>
            <a:ext cx="6335065" cy="53470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83931" y="565430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http://www.rutgers.nl/sites/rutgersnl/files/PDF/Whitepaper_Anticonceptie.pdf</a:t>
            </a:r>
          </a:p>
        </p:txBody>
      </p:sp>
    </p:spTree>
    <p:extLst>
      <p:ext uri="{BB962C8B-B14F-4D97-AF65-F5344CB8AC3E}">
        <p14:creationId xmlns:p14="http://schemas.microsoft.com/office/powerpoint/2010/main" val="357959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http://www.anticonceptievoorjou.nl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 de test, welke anticonceptie past bij jou?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1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79650" y="765175"/>
            <a:ext cx="7848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3400">
                <a:effectLst>
                  <a:outerShdw blurRad="38100" dist="38100" dir="2700000" algn="tl">
                    <a:srgbClr val="000000"/>
                  </a:outerShdw>
                </a:effectLst>
              </a:rPr>
              <a:t>Sexueel Overdraagbare Aandoeningen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648075" y="3141663"/>
            <a:ext cx="46815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nl-NL" altLang="nl-NL" sz="5400" dirty="0" err="1"/>
              <a:t>SOA’s</a:t>
            </a:r>
            <a:endParaRPr lang="nl-NL" altLang="nl-NL" sz="5400" dirty="0"/>
          </a:p>
        </p:txBody>
      </p:sp>
    </p:spTree>
    <p:extLst>
      <p:ext uri="{BB962C8B-B14F-4D97-AF65-F5344CB8AC3E}">
        <p14:creationId xmlns:p14="http://schemas.microsoft.com/office/powerpoint/2010/main" val="6798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Wat  is een SOA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905000"/>
            <a:ext cx="7914456" cy="4188296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Geslachtsziekte</a:t>
            </a:r>
          </a:p>
          <a:p>
            <a:pPr eaLnBrk="1" hangingPunct="1"/>
            <a:r>
              <a:rPr lang="nl-NL" altLang="nl-NL" dirty="0" smtClean="0"/>
              <a:t>100.000 mensen per jaar </a:t>
            </a:r>
            <a:r>
              <a:rPr lang="nl-NL" altLang="nl-NL" dirty="0" smtClean="0"/>
              <a:t>besmet, stijgend!</a:t>
            </a:r>
            <a:endParaRPr lang="nl-NL" altLang="nl-NL" dirty="0" smtClean="0"/>
          </a:p>
          <a:p>
            <a:pPr eaLnBrk="1" hangingPunct="1"/>
            <a:r>
              <a:rPr lang="nl-NL" altLang="nl-NL" dirty="0" smtClean="0"/>
              <a:t>Besmettelijk</a:t>
            </a:r>
          </a:p>
          <a:p>
            <a:pPr eaLnBrk="1" hangingPunct="1"/>
            <a:r>
              <a:rPr lang="nl-NL" altLang="nl-NL" dirty="0" smtClean="0"/>
              <a:t>Overgedragen via bloed, sperma, vaginaal vocht en contact slijmvliezen</a:t>
            </a:r>
          </a:p>
          <a:p>
            <a:pPr eaLnBrk="1" hangingPunct="1"/>
            <a:r>
              <a:rPr lang="nl-NL" altLang="nl-NL" dirty="0" smtClean="0"/>
              <a:t>Meestal opgelopen bij onveilig </a:t>
            </a:r>
            <a:r>
              <a:rPr lang="nl-NL" altLang="nl-NL" dirty="0" smtClean="0"/>
              <a:t>vrijen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Welke heb je allemaal, welke komen het meest voor?</a:t>
            </a:r>
            <a:endParaRPr lang="nl-NL" altLang="nl-NL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5493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latin typeface="Verdana" panose="020B0604030504040204" pitchFamily="34" charset="0"/>
              </a:rPr>
              <a:t>SOA top-10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80000"/>
              </a:lnSpc>
              <a:buNone/>
            </a:pPr>
            <a:r>
              <a:rPr lang="nl-NL" altLang="nl-NL" sz="2800" dirty="0">
                <a:latin typeface="Verdana" panose="020B0604030504040204" pitchFamily="34" charset="0"/>
              </a:rPr>
              <a:t>SOA en aantal nieuwe infecties per jaar:</a:t>
            </a:r>
          </a:p>
          <a:p>
            <a:pPr marL="514350" indent="-514350">
              <a:lnSpc>
                <a:spcPct val="80000"/>
              </a:lnSpc>
              <a:buNone/>
            </a:pPr>
            <a:endParaRPr lang="nl-NL" altLang="nl-NL" sz="2800" dirty="0">
              <a:latin typeface="Verdana" panose="020B0604030504040204" pitchFamily="34" charset="0"/>
            </a:endParaRP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Chlamydia 		60.000 </a:t>
            </a: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Genitale wratten	25.000</a:t>
            </a: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Herpes </a:t>
            </a:r>
            <a:r>
              <a:rPr lang="nl-NL" altLang="nl-NL" sz="2800" dirty="0" err="1">
                <a:latin typeface="Verdana" panose="020B0604030504040204" pitchFamily="34" charset="0"/>
              </a:rPr>
              <a:t>genitalis</a:t>
            </a:r>
            <a:r>
              <a:rPr lang="nl-NL" altLang="nl-NL" sz="2800" dirty="0">
                <a:latin typeface="Verdana" panose="020B0604030504040204" pitchFamily="34" charset="0"/>
              </a:rPr>
              <a:t> 	12.000</a:t>
            </a: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Gonorroe		  6.000</a:t>
            </a: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Hepatitis B		  2.000</a:t>
            </a: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Syfilis			  7.507 </a:t>
            </a: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Hiv-infectie		     700</a:t>
            </a:r>
          </a:p>
          <a:p>
            <a:pPr marL="514350" indent="-5143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nl-NL" altLang="nl-NL" sz="2800" dirty="0">
                <a:latin typeface="Verdana" panose="020B0604030504040204" pitchFamily="34" charset="0"/>
              </a:rPr>
              <a:t>Overige soa		  3.000</a:t>
            </a:r>
          </a:p>
        </p:txBody>
      </p:sp>
    </p:spTree>
    <p:extLst>
      <p:ext uri="{BB962C8B-B14F-4D97-AF65-F5344CB8AC3E}">
        <p14:creationId xmlns:p14="http://schemas.microsoft.com/office/powerpoint/2010/main" val="312786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31457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nl-NL" sz="180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279650" y="2678391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28600"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nl-NL" sz="180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943226" y="1412876"/>
            <a:ext cx="7040563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nl-NL" altLang="nl-NL" sz="1800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979738" y="758826"/>
            <a:ext cx="6138504" cy="790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b="1" dirty="0"/>
              <a:t>Leeftijd			Jaarlijks aantal soa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0-14 jaar		</a:t>
            </a:r>
            <a:r>
              <a:rPr lang="nl-NL" altLang="nl-NL" sz="2800" dirty="0" smtClean="0"/>
              <a:t>550</a:t>
            </a:r>
            <a:endParaRPr lang="nl-NL" altLang="nl-NL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15-19 jaar		8.800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20-24 jaar		27.500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25.29 jaar		27.500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30-34 jaar 		16.500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35-39 jaar		11.000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40-49 jaar		11.000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50 en ouder	</a:t>
            </a:r>
            <a:r>
              <a:rPr lang="nl-NL" altLang="nl-NL" sz="2800" dirty="0" smtClean="0"/>
              <a:t>5.500</a:t>
            </a:r>
            <a:r>
              <a:rPr lang="nl-NL" altLang="nl-NL" sz="28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800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2783315" y="3017839"/>
            <a:ext cx="4620052" cy="129658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593</Words>
  <Application>Microsoft Office PowerPoint</Application>
  <PresentationFormat>Widescreen</PresentationFormat>
  <Paragraphs>174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Verdana</vt:lpstr>
      <vt:lpstr>Wingdings</vt:lpstr>
      <vt:lpstr>Retrospect</vt:lpstr>
      <vt:lpstr>Anticonceptie en SOA’s</vt:lpstr>
      <vt:lpstr>Anticonceptie</vt:lpstr>
      <vt:lpstr>PowerPoint Presentation</vt:lpstr>
      <vt:lpstr>PowerPoint Presentation</vt:lpstr>
      <vt:lpstr>http://www.anticonceptievoorjou.nl/ </vt:lpstr>
      <vt:lpstr>PowerPoint Presentation</vt:lpstr>
      <vt:lpstr>Wat  is een SOA</vt:lpstr>
      <vt:lpstr>SOA top-10</vt:lpstr>
      <vt:lpstr>PowerPoint Presentation</vt:lpstr>
      <vt:lpstr>Chlamydia</vt:lpstr>
      <vt:lpstr>Symptomen</vt:lpstr>
      <vt:lpstr>Genitale wratten</vt:lpstr>
      <vt:lpstr>Symptomen</vt:lpstr>
      <vt:lpstr>Herpes Genitalis</vt:lpstr>
      <vt:lpstr>Symptomen</vt:lpstr>
      <vt:lpstr>Gonorroe</vt:lpstr>
      <vt:lpstr>Symptomen</vt:lpstr>
      <vt:lpstr>Hepatitus B</vt:lpstr>
      <vt:lpstr>Symptomen </vt:lpstr>
      <vt:lpstr>Syfilis</vt:lpstr>
      <vt:lpstr>Symptomen</vt:lpstr>
      <vt:lpstr>HIV</vt:lpstr>
      <vt:lpstr>Overige SOA</vt:lpstr>
      <vt:lpstr>Leerling komt bij je na de les…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2016-12-08T13:27:50Z</dcterms:created>
  <dcterms:modified xsi:type="dcterms:W3CDTF">2016-12-19T13:27:55Z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